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ata" charset="1" panose="00000500000000000000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969716"/>
            <a:ext cx="9445526" cy="267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Valuation of Zepto Using DCF &amp; Monte Carlo Simulation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967115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By: Kiran Kumar | MBA in Finance &amp; Business Analytics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73968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Tools: Excel + R | Industry: Quick Commerce | Year: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990677"/>
            <a:ext cx="12897296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Conclusion: Zepto's Valuation Outlook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981551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DCF provides a solid base case valuation of ₹18,410 Cr.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53429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Monte Carlo reinforces reliability and identifies a clear confidence range.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087046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Zepto demonstrates strong upside potential with quantified risk.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7439" y="8178552"/>
            <a:ext cx="1587832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simulation acts as a valuation stress test, empowering both investors and management with better decisions.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2238" y="7964389"/>
            <a:ext cx="38100" cy="1091505"/>
            <a:chOff x="0" y="0"/>
            <a:chExt cx="50800" cy="1455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00" cy="1455293"/>
            </a:xfrm>
            <a:custGeom>
              <a:avLst/>
              <a:gdLst/>
              <a:ahLst/>
              <a:cxnLst/>
              <a:rect r="r" b="b" t="t" l="l"/>
              <a:pathLst>
                <a:path h="1455293" w="50800">
                  <a:moveTo>
                    <a:pt x="0" y="0"/>
                  </a:moveTo>
                  <a:lnTo>
                    <a:pt x="50800" y="0"/>
                  </a:lnTo>
                  <a:lnTo>
                    <a:pt x="50800" y="1455293"/>
                  </a:lnTo>
                  <a:lnTo>
                    <a:pt x="0" y="1455293"/>
                  </a:lnTo>
                  <a:close/>
                </a:path>
              </a:pathLst>
            </a:custGeom>
            <a:solidFill>
              <a:srgbClr val="84482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4138" y="1661666"/>
            <a:ext cx="1258118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Executive Summary: Zepto Valuation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985915"/>
            <a:ext cx="8048030" cy="2995464"/>
            <a:chOff x="0" y="0"/>
            <a:chExt cx="10730707" cy="3993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30738" cy="3993896"/>
            </a:xfrm>
            <a:custGeom>
              <a:avLst/>
              <a:gdLst/>
              <a:ahLst/>
              <a:cxnLst/>
              <a:rect r="r" b="b" t="t" l="l"/>
              <a:pathLst>
                <a:path h="3993896" w="10730738">
                  <a:moveTo>
                    <a:pt x="0" y="269240"/>
                  </a:moveTo>
                  <a:cubicBezTo>
                    <a:pt x="0" y="120396"/>
                    <a:pt x="121666" y="0"/>
                    <a:pt x="271272" y="0"/>
                  </a:cubicBezTo>
                  <a:lnTo>
                    <a:pt x="10459466" y="0"/>
                  </a:lnTo>
                  <a:lnTo>
                    <a:pt x="10459466" y="25400"/>
                  </a:lnTo>
                  <a:lnTo>
                    <a:pt x="10459466" y="0"/>
                  </a:lnTo>
                  <a:cubicBezTo>
                    <a:pt x="10609073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724656"/>
                  </a:lnTo>
                  <a:lnTo>
                    <a:pt x="10705338" y="3724656"/>
                  </a:lnTo>
                  <a:lnTo>
                    <a:pt x="10730738" y="3724656"/>
                  </a:lnTo>
                  <a:cubicBezTo>
                    <a:pt x="10730738" y="3873500"/>
                    <a:pt x="10609073" y="3993896"/>
                    <a:pt x="10459466" y="3993896"/>
                  </a:cubicBezTo>
                  <a:lnTo>
                    <a:pt x="10459466" y="3968496"/>
                  </a:lnTo>
                  <a:lnTo>
                    <a:pt x="10459466" y="3993896"/>
                  </a:lnTo>
                  <a:lnTo>
                    <a:pt x="271272" y="3993896"/>
                  </a:lnTo>
                  <a:lnTo>
                    <a:pt x="271272" y="3968496"/>
                  </a:lnTo>
                  <a:lnTo>
                    <a:pt x="271272" y="3993896"/>
                  </a:lnTo>
                  <a:cubicBezTo>
                    <a:pt x="121666" y="3993896"/>
                    <a:pt x="0" y="3873627"/>
                    <a:pt x="0" y="372465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24656"/>
                  </a:lnTo>
                  <a:lnTo>
                    <a:pt x="25400" y="3724656"/>
                  </a:lnTo>
                  <a:lnTo>
                    <a:pt x="50800" y="3724656"/>
                  </a:lnTo>
                  <a:cubicBezTo>
                    <a:pt x="50800" y="3845052"/>
                    <a:pt x="149352" y="3943096"/>
                    <a:pt x="271272" y="3943096"/>
                  </a:cubicBezTo>
                  <a:lnTo>
                    <a:pt x="10459466" y="3943096"/>
                  </a:lnTo>
                  <a:cubicBezTo>
                    <a:pt x="10581386" y="3943096"/>
                    <a:pt x="10679938" y="3845052"/>
                    <a:pt x="10679938" y="3724656"/>
                  </a:cubicBezTo>
                  <a:lnTo>
                    <a:pt x="10679938" y="269240"/>
                  </a:lnTo>
                  <a:cubicBezTo>
                    <a:pt x="10679938" y="148844"/>
                    <a:pt x="10581386" y="50800"/>
                    <a:pt x="10459466" y="50800"/>
                  </a:cubicBezTo>
                  <a:lnTo>
                    <a:pt x="271272" y="50800"/>
                  </a:lnTo>
                  <a:lnTo>
                    <a:pt x="271272" y="25400"/>
                  </a:lnTo>
                  <a:lnTo>
                    <a:pt x="271272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38" y="4004965"/>
            <a:ext cx="152400" cy="2957364"/>
            <a:chOff x="0" y="0"/>
            <a:chExt cx="203200" cy="39431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200" cy="3943223"/>
            </a:xfrm>
            <a:custGeom>
              <a:avLst/>
              <a:gdLst/>
              <a:ahLst/>
              <a:cxnLst/>
              <a:rect r="r" b="b" t="t" l="l"/>
              <a:pathLst>
                <a:path h="3943223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886454"/>
                  </a:lnTo>
                  <a:cubicBezTo>
                    <a:pt x="203200" y="3917823"/>
                    <a:pt x="177800" y="3943223"/>
                    <a:pt x="146431" y="3943223"/>
                  </a:cubicBezTo>
                  <a:lnTo>
                    <a:pt x="56769" y="3943223"/>
                  </a:lnTo>
                  <a:cubicBezTo>
                    <a:pt x="25400" y="3943223"/>
                    <a:pt x="0" y="3917823"/>
                    <a:pt x="0" y="3886454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8155" y="430753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DCF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8155" y="4834830"/>
            <a:ext cx="72523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Projected FCFF till FY28 for a base valuation.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5458569"/>
            <a:ext cx="72523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Valuation: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₹18,410 Cr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3985915"/>
            <a:ext cx="8048179" cy="2995464"/>
            <a:chOff x="0" y="0"/>
            <a:chExt cx="10730905" cy="3993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30992" cy="3993896"/>
            </a:xfrm>
            <a:custGeom>
              <a:avLst/>
              <a:gdLst/>
              <a:ahLst/>
              <a:cxnLst/>
              <a:rect r="r" b="b" t="t" l="l"/>
              <a:pathLst>
                <a:path h="3993896" w="10730992">
                  <a:moveTo>
                    <a:pt x="0" y="269240"/>
                  </a:moveTo>
                  <a:cubicBezTo>
                    <a:pt x="0" y="120396"/>
                    <a:pt x="121666" y="0"/>
                    <a:pt x="271272" y="0"/>
                  </a:cubicBezTo>
                  <a:lnTo>
                    <a:pt x="10459720" y="0"/>
                  </a:lnTo>
                  <a:lnTo>
                    <a:pt x="10459720" y="25400"/>
                  </a:lnTo>
                  <a:lnTo>
                    <a:pt x="10459720" y="0"/>
                  </a:lnTo>
                  <a:cubicBezTo>
                    <a:pt x="10609326" y="0"/>
                    <a:pt x="10730992" y="120396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724656"/>
                  </a:lnTo>
                  <a:lnTo>
                    <a:pt x="10705592" y="3724656"/>
                  </a:lnTo>
                  <a:lnTo>
                    <a:pt x="10730992" y="3724656"/>
                  </a:lnTo>
                  <a:cubicBezTo>
                    <a:pt x="10730992" y="3873500"/>
                    <a:pt x="10609326" y="3993896"/>
                    <a:pt x="10459720" y="3993896"/>
                  </a:cubicBezTo>
                  <a:lnTo>
                    <a:pt x="10459720" y="3968496"/>
                  </a:lnTo>
                  <a:lnTo>
                    <a:pt x="10459720" y="3993896"/>
                  </a:lnTo>
                  <a:lnTo>
                    <a:pt x="271272" y="3993896"/>
                  </a:lnTo>
                  <a:lnTo>
                    <a:pt x="271272" y="3968496"/>
                  </a:lnTo>
                  <a:lnTo>
                    <a:pt x="271272" y="3993896"/>
                  </a:lnTo>
                  <a:cubicBezTo>
                    <a:pt x="121666" y="3993896"/>
                    <a:pt x="0" y="3873627"/>
                    <a:pt x="0" y="372465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724656"/>
                  </a:lnTo>
                  <a:lnTo>
                    <a:pt x="25400" y="3724656"/>
                  </a:lnTo>
                  <a:lnTo>
                    <a:pt x="50800" y="3724656"/>
                  </a:lnTo>
                  <a:cubicBezTo>
                    <a:pt x="50800" y="3845052"/>
                    <a:pt x="149352" y="3943096"/>
                    <a:pt x="271272" y="3943096"/>
                  </a:cubicBezTo>
                  <a:lnTo>
                    <a:pt x="10459720" y="3943096"/>
                  </a:lnTo>
                  <a:cubicBezTo>
                    <a:pt x="10581639" y="3943096"/>
                    <a:pt x="10680192" y="3845052"/>
                    <a:pt x="10680192" y="3724656"/>
                  </a:cubicBezTo>
                  <a:lnTo>
                    <a:pt x="10680192" y="269240"/>
                  </a:lnTo>
                  <a:cubicBezTo>
                    <a:pt x="10680192" y="148844"/>
                    <a:pt x="10581639" y="50800"/>
                    <a:pt x="10459720" y="50800"/>
                  </a:cubicBezTo>
                  <a:lnTo>
                    <a:pt x="271272" y="50800"/>
                  </a:lnTo>
                  <a:lnTo>
                    <a:pt x="271272" y="25400"/>
                  </a:lnTo>
                  <a:lnTo>
                    <a:pt x="271272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47584" y="4004965"/>
            <a:ext cx="152400" cy="2957364"/>
            <a:chOff x="0" y="0"/>
            <a:chExt cx="203200" cy="39431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200" cy="3943223"/>
            </a:xfrm>
            <a:custGeom>
              <a:avLst/>
              <a:gdLst/>
              <a:ahLst/>
              <a:cxnLst/>
              <a:rect r="r" b="b" t="t" l="l"/>
              <a:pathLst>
                <a:path h="3943223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886454"/>
                  </a:lnTo>
                  <a:cubicBezTo>
                    <a:pt x="203200" y="3917823"/>
                    <a:pt x="177800" y="3943223"/>
                    <a:pt x="146431" y="3943223"/>
                  </a:cubicBezTo>
                  <a:lnTo>
                    <a:pt x="56769" y="3943223"/>
                  </a:lnTo>
                  <a:cubicBezTo>
                    <a:pt x="25400" y="3943223"/>
                    <a:pt x="0" y="3917823"/>
                    <a:pt x="0" y="3886454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21602" y="4307532"/>
            <a:ext cx="407774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Monte Carlo Simulation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1602" y="4834830"/>
            <a:ext cx="72525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1,000 iterations for a robust valuation range.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602" y="5458569"/>
            <a:ext cx="72525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Median: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₹18,559 Cr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21602" y="6082307"/>
            <a:ext cx="725254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Range:</a:t>
            </a: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₹8,300 Cr – ₹51,400 Cr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7176492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There is a 75% probability of Zepto's valuation exceeding ₹14,000 Cr.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9226" y="726728"/>
            <a:ext cx="6544567" cy="56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Industry &amp; Company Snapshot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226" y="1727597"/>
            <a:ext cx="2632621" cy="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Quick-Commerce Sector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226" y="2122140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10-minute delivery model.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226" y="2465934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Indian Q-Commerce CAGR: 25–35%.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226" y="2981474"/>
            <a:ext cx="2203697" cy="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Zepto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226" y="3376017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Founded: 2021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226" y="3719810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Current Valuation: $1.4B (₹11,000 Cr)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226" y="4063604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Investors: Nexus, Glade Brook, StepStone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226" y="4407396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Operates via dark-store + B2C mobile delivery.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68581" y="1759149"/>
            <a:ext cx="7979717" cy="7979717"/>
            <a:chOff x="0" y="0"/>
            <a:chExt cx="10639623" cy="1063962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639679" cy="10639679"/>
            </a:xfrm>
            <a:custGeom>
              <a:avLst/>
              <a:gdLst/>
              <a:ahLst/>
              <a:cxnLst/>
              <a:rect r="r" b="b" t="t" l="l"/>
              <a:pathLst>
                <a:path h="10639679" w="10639679">
                  <a:moveTo>
                    <a:pt x="0" y="0"/>
                  </a:moveTo>
                  <a:lnTo>
                    <a:pt x="10639679" y="0"/>
                  </a:lnTo>
                  <a:lnTo>
                    <a:pt x="10639679" y="10639679"/>
                  </a:lnTo>
                  <a:lnTo>
                    <a:pt x="0" y="1063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12899"/>
            <a:ext cx="11901636" cy="8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DCF Assumptions &amp; Revenue Forecast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2134940"/>
            <a:ext cx="16313051" cy="6629400"/>
            <a:chOff x="0" y="0"/>
            <a:chExt cx="21750735" cy="8839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782" cy="8839200"/>
            </a:xfrm>
            <a:custGeom>
              <a:avLst/>
              <a:gdLst/>
              <a:ahLst/>
              <a:cxnLst/>
              <a:rect r="r" b="b" t="t" l="l"/>
              <a:pathLst>
                <a:path h="8839200" w="21750782">
                  <a:moveTo>
                    <a:pt x="0" y="57404"/>
                  </a:moveTo>
                  <a:cubicBezTo>
                    <a:pt x="0" y="25654"/>
                    <a:pt x="25654" y="0"/>
                    <a:pt x="57404" y="0"/>
                  </a:cubicBezTo>
                  <a:lnTo>
                    <a:pt x="21693378" y="0"/>
                  </a:lnTo>
                  <a:lnTo>
                    <a:pt x="21693378" y="6350"/>
                  </a:lnTo>
                  <a:lnTo>
                    <a:pt x="21693378" y="0"/>
                  </a:lnTo>
                  <a:cubicBezTo>
                    <a:pt x="21725128" y="0"/>
                    <a:pt x="21750782" y="25654"/>
                    <a:pt x="21750782" y="57404"/>
                  </a:cubicBezTo>
                  <a:lnTo>
                    <a:pt x="21744432" y="57404"/>
                  </a:lnTo>
                  <a:lnTo>
                    <a:pt x="21750782" y="57404"/>
                  </a:lnTo>
                  <a:lnTo>
                    <a:pt x="21750782" y="8781796"/>
                  </a:lnTo>
                  <a:lnTo>
                    <a:pt x="21744432" y="8781796"/>
                  </a:lnTo>
                  <a:lnTo>
                    <a:pt x="21750782" y="8781796"/>
                  </a:lnTo>
                  <a:cubicBezTo>
                    <a:pt x="21750782" y="8813546"/>
                    <a:pt x="21725128" y="8839200"/>
                    <a:pt x="21693378" y="8839200"/>
                  </a:cubicBezTo>
                  <a:lnTo>
                    <a:pt x="21693378" y="8832850"/>
                  </a:lnTo>
                  <a:lnTo>
                    <a:pt x="21693378" y="8839200"/>
                  </a:lnTo>
                  <a:lnTo>
                    <a:pt x="57404" y="8839200"/>
                  </a:lnTo>
                  <a:lnTo>
                    <a:pt x="57404" y="8832850"/>
                  </a:lnTo>
                  <a:lnTo>
                    <a:pt x="57404" y="8839200"/>
                  </a:lnTo>
                  <a:cubicBezTo>
                    <a:pt x="25654" y="8839200"/>
                    <a:pt x="0" y="8813546"/>
                    <a:pt x="0" y="8781796"/>
                  </a:cubicBezTo>
                  <a:lnTo>
                    <a:pt x="0" y="57404"/>
                  </a:lnTo>
                  <a:lnTo>
                    <a:pt x="6350" y="57404"/>
                  </a:lnTo>
                  <a:lnTo>
                    <a:pt x="0" y="57404"/>
                  </a:lnTo>
                  <a:moveTo>
                    <a:pt x="12700" y="57404"/>
                  </a:moveTo>
                  <a:lnTo>
                    <a:pt x="12700" y="8781796"/>
                  </a:lnTo>
                  <a:lnTo>
                    <a:pt x="6350" y="8781796"/>
                  </a:lnTo>
                  <a:lnTo>
                    <a:pt x="12700" y="8781796"/>
                  </a:lnTo>
                  <a:cubicBezTo>
                    <a:pt x="12700" y="8806434"/>
                    <a:pt x="32766" y="8826500"/>
                    <a:pt x="57404" y="8826500"/>
                  </a:cubicBezTo>
                  <a:lnTo>
                    <a:pt x="21693378" y="8826500"/>
                  </a:lnTo>
                  <a:cubicBezTo>
                    <a:pt x="21718017" y="8826500"/>
                    <a:pt x="21738082" y="8806434"/>
                    <a:pt x="21738082" y="8781796"/>
                  </a:cubicBezTo>
                  <a:lnTo>
                    <a:pt x="21738082" y="57404"/>
                  </a:lnTo>
                  <a:cubicBezTo>
                    <a:pt x="21738082" y="32766"/>
                    <a:pt x="21718017" y="12700"/>
                    <a:pt x="21693378" y="12700"/>
                  </a:cubicBezTo>
                  <a:lnTo>
                    <a:pt x="57404" y="12700"/>
                  </a:lnTo>
                  <a:lnTo>
                    <a:pt x="57404" y="6350"/>
                  </a:lnTo>
                  <a:lnTo>
                    <a:pt x="57404" y="12700"/>
                  </a:lnTo>
                  <a:cubicBezTo>
                    <a:pt x="32766" y="12700"/>
                    <a:pt x="12700" y="32766"/>
                    <a:pt x="12700" y="57404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2149228"/>
            <a:ext cx="16284476" cy="733425"/>
            <a:chOff x="0" y="0"/>
            <a:chExt cx="21712635" cy="977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56854" y="223554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Metric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03854" y="223554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Value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2882652"/>
            <a:ext cx="16284476" cy="733425"/>
            <a:chOff x="0" y="0"/>
            <a:chExt cx="21712635" cy="977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56854" y="296897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Base Revenue (FY23)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3854" y="296897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₹2,024 Cr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1762" y="3616077"/>
            <a:ext cx="16284476" cy="733425"/>
            <a:chOff x="0" y="0"/>
            <a:chExt cx="21712635" cy="9779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6854" y="370239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Revenue in FY28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03854" y="370239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₹17,682 Cr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1762" y="4349502"/>
            <a:ext cx="16284476" cy="733425"/>
            <a:chOff x="0" y="0"/>
            <a:chExt cx="21712635" cy="977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56854" y="443582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EBITDA Margin (FY28)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03854" y="443582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10%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1762" y="5082927"/>
            <a:ext cx="16284476" cy="733425"/>
            <a:chOff x="0" y="0"/>
            <a:chExt cx="21712635" cy="9779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56854" y="5169247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WACC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03854" y="5169247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10%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01762" y="5816352"/>
            <a:ext cx="16284476" cy="733425"/>
            <a:chOff x="0" y="0"/>
            <a:chExt cx="21712635" cy="9779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56854" y="590267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Terminal Growth Rate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03854" y="590267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5%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01762" y="6549778"/>
            <a:ext cx="16284476" cy="733425"/>
            <a:chOff x="0" y="0"/>
            <a:chExt cx="21712635" cy="9779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56854" y="663609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CapEx (over 5 years)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03854" y="6636098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₹700 Cr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01762" y="7283202"/>
            <a:ext cx="16284476" cy="733425"/>
            <a:chOff x="0" y="0"/>
            <a:chExt cx="21712635" cy="9779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256854" y="736952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Depreciation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03854" y="7369522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5% of Revenue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01762" y="8016627"/>
            <a:ext cx="16284476" cy="733425"/>
            <a:chOff x="0" y="0"/>
            <a:chExt cx="21712635" cy="9779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56854" y="8102947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WC Changes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03854" y="8102947"/>
            <a:ext cx="7627292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5% of Revenue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92238" y="8970318"/>
            <a:ext cx="1630352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These assumptions drive the projected Free Cash Flow to Firm (FCFF) for Zepto.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50999"/>
            <a:ext cx="13367445" cy="81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DCF Valuation Summary: FCFF Projections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2173040"/>
            <a:ext cx="16313051" cy="5162550"/>
            <a:chOff x="0" y="0"/>
            <a:chExt cx="21750735" cy="6883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655" cy="6883400"/>
            </a:xfrm>
            <a:custGeom>
              <a:avLst/>
              <a:gdLst/>
              <a:ahLst/>
              <a:cxnLst/>
              <a:rect r="r" b="b" t="t" l="l"/>
              <a:pathLst>
                <a:path h="6883400" w="21750655">
                  <a:moveTo>
                    <a:pt x="0" y="57404"/>
                  </a:moveTo>
                  <a:cubicBezTo>
                    <a:pt x="0" y="25654"/>
                    <a:pt x="25781" y="0"/>
                    <a:pt x="57404" y="0"/>
                  </a:cubicBezTo>
                  <a:lnTo>
                    <a:pt x="21693251" y="0"/>
                  </a:lnTo>
                  <a:lnTo>
                    <a:pt x="21693251" y="6350"/>
                  </a:lnTo>
                  <a:lnTo>
                    <a:pt x="21693251" y="0"/>
                  </a:lnTo>
                  <a:cubicBezTo>
                    <a:pt x="21725001" y="0"/>
                    <a:pt x="21750655" y="25654"/>
                    <a:pt x="21750655" y="57404"/>
                  </a:cubicBezTo>
                  <a:lnTo>
                    <a:pt x="21744305" y="57404"/>
                  </a:lnTo>
                  <a:lnTo>
                    <a:pt x="21750655" y="57404"/>
                  </a:lnTo>
                  <a:lnTo>
                    <a:pt x="21750655" y="6825996"/>
                  </a:lnTo>
                  <a:lnTo>
                    <a:pt x="21744305" y="6825996"/>
                  </a:lnTo>
                  <a:lnTo>
                    <a:pt x="21750655" y="6825996"/>
                  </a:lnTo>
                  <a:cubicBezTo>
                    <a:pt x="21750655" y="6857746"/>
                    <a:pt x="21724874" y="6883400"/>
                    <a:pt x="21693251" y="6883400"/>
                  </a:cubicBezTo>
                  <a:lnTo>
                    <a:pt x="21693251" y="6877050"/>
                  </a:lnTo>
                  <a:lnTo>
                    <a:pt x="21693251" y="6883400"/>
                  </a:lnTo>
                  <a:lnTo>
                    <a:pt x="57404" y="6883400"/>
                  </a:lnTo>
                  <a:lnTo>
                    <a:pt x="57404" y="6877050"/>
                  </a:lnTo>
                  <a:lnTo>
                    <a:pt x="57404" y="6883400"/>
                  </a:lnTo>
                  <a:cubicBezTo>
                    <a:pt x="25781" y="6883400"/>
                    <a:pt x="0" y="6857746"/>
                    <a:pt x="0" y="6825996"/>
                  </a:cubicBezTo>
                  <a:lnTo>
                    <a:pt x="0" y="57404"/>
                  </a:lnTo>
                  <a:lnTo>
                    <a:pt x="6350" y="57404"/>
                  </a:lnTo>
                  <a:lnTo>
                    <a:pt x="0" y="57404"/>
                  </a:lnTo>
                  <a:moveTo>
                    <a:pt x="12700" y="57404"/>
                  </a:moveTo>
                  <a:lnTo>
                    <a:pt x="12700" y="6825996"/>
                  </a:lnTo>
                  <a:lnTo>
                    <a:pt x="6350" y="6825996"/>
                  </a:lnTo>
                  <a:lnTo>
                    <a:pt x="12700" y="6825996"/>
                  </a:lnTo>
                  <a:cubicBezTo>
                    <a:pt x="12700" y="6850634"/>
                    <a:pt x="32766" y="6870700"/>
                    <a:pt x="57404" y="6870700"/>
                  </a:cubicBezTo>
                  <a:lnTo>
                    <a:pt x="21693251" y="6870700"/>
                  </a:lnTo>
                  <a:cubicBezTo>
                    <a:pt x="21718015" y="6870700"/>
                    <a:pt x="21737955" y="6850634"/>
                    <a:pt x="21737955" y="6825996"/>
                  </a:cubicBezTo>
                  <a:lnTo>
                    <a:pt x="21737955" y="57404"/>
                  </a:lnTo>
                  <a:cubicBezTo>
                    <a:pt x="21737955" y="32766"/>
                    <a:pt x="21717890" y="12700"/>
                    <a:pt x="21693251" y="12700"/>
                  </a:cubicBezTo>
                  <a:lnTo>
                    <a:pt x="57404" y="12700"/>
                  </a:lnTo>
                  <a:lnTo>
                    <a:pt x="57404" y="6350"/>
                  </a:lnTo>
                  <a:lnTo>
                    <a:pt x="57404" y="12700"/>
                  </a:lnTo>
                  <a:cubicBezTo>
                    <a:pt x="32766" y="12700"/>
                    <a:pt x="12700" y="32766"/>
                    <a:pt x="12700" y="57404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2187328"/>
            <a:ext cx="16284476" cy="733425"/>
            <a:chOff x="0" y="0"/>
            <a:chExt cx="21712635" cy="977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57151" y="227364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Year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2959" y="227364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FCFF (₹ Cr)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04002" y="227364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PV Factor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5048" y="227364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PV (₹ Cr)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01762" y="2920752"/>
            <a:ext cx="16284476" cy="733425"/>
            <a:chOff x="0" y="0"/>
            <a:chExt cx="21712635" cy="977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57151" y="3007072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32959" y="3007072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-958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4002" y="3007072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0.909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75048" y="3007072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-871.27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1762" y="3654178"/>
            <a:ext cx="16284476" cy="733425"/>
            <a:chOff x="0" y="0"/>
            <a:chExt cx="21712635" cy="977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57151" y="374049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32959" y="374049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-807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04002" y="374049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0.826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75048" y="374049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-667.10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01762" y="4387602"/>
            <a:ext cx="16284476" cy="733425"/>
            <a:chOff x="0" y="0"/>
            <a:chExt cx="21712635" cy="9779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57151" y="4473922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32959" y="4473922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-150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04002" y="4473922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0.751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75048" y="4473922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-112.69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01762" y="5121028"/>
            <a:ext cx="16284476" cy="733425"/>
            <a:chOff x="0" y="0"/>
            <a:chExt cx="21712635" cy="9779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57151" y="520734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32959" y="520734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+386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04002" y="5207348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0.683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75048" y="5207348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+263.47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01762" y="5854452"/>
            <a:ext cx="16284476" cy="733425"/>
            <a:chOff x="0" y="0"/>
            <a:chExt cx="21712635" cy="9779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257151" y="5940773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332959" y="5940773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+986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04002" y="5940773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0.620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75048" y="5940773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+612.29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001762" y="6587877"/>
            <a:ext cx="16284476" cy="733425"/>
            <a:chOff x="0" y="0"/>
            <a:chExt cx="21712635" cy="9779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712682" cy="977900"/>
            </a:xfrm>
            <a:custGeom>
              <a:avLst/>
              <a:gdLst/>
              <a:ahLst/>
              <a:cxnLst/>
              <a:rect r="r" b="b" t="t" l="l"/>
              <a:pathLst>
                <a:path h="977900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77900"/>
                  </a:lnTo>
                  <a:lnTo>
                    <a:pt x="0" y="9779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257151" y="6674197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FY28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32959" y="6674197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+1,547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04002" y="6674197"/>
            <a:ext cx="355133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0.564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475048" y="6674197"/>
            <a:ext cx="3556099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+873.33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92238" y="7541567"/>
            <a:ext cx="1630352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Terminal Value (TV):</a:t>
            </a: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₹32,457 Cr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92238" y="8236892"/>
            <a:ext cx="1630352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PV of TV:</a:t>
            </a: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₹18,312 Cr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92238" y="8932217"/>
            <a:ext cx="16303526" cy="48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Final DCF Valuation:</a:t>
            </a:r>
            <a:r>
              <a:rPr lang="en-US" sz="200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₹18,410 Cr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9226" y="726728"/>
            <a:ext cx="6399610" cy="56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Why Monte Carlo Simulation?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226" y="1652885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DCF provides a static valuation, lacking clarity on risk.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226" y="2093714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Monte Carlo performs 1,000 randomized valuations by varying: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226" y="2534543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FCFF: ±10% noise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226" y="2878336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WACC: 8%–12%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226" y="3222129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Terminal Growth Rate: 3%–7%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226" y="3662957"/>
            <a:ext cx="7979717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Tools Used: R, ggplot2, dplyr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68581" y="1759149"/>
            <a:ext cx="7979717" cy="7979717"/>
            <a:chOff x="0" y="0"/>
            <a:chExt cx="10639623" cy="1063962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639679" cy="10639679"/>
            </a:xfrm>
            <a:custGeom>
              <a:avLst/>
              <a:gdLst/>
              <a:ahLst/>
              <a:cxnLst/>
              <a:rect r="r" b="b" t="t" l="l"/>
              <a:pathLst>
                <a:path h="10639679" w="10639679">
                  <a:moveTo>
                    <a:pt x="0" y="0"/>
                  </a:moveTo>
                  <a:lnTo>
                    <a:pt x="10639679" y="0"/>
                  </a:lnTo>
                  <a:lnTo>
                    <a:pt x="10639679" y="10639679"/>
                  </a:lnTo>
                  <a:lnTo>
                    <a:pt x="0" y="1063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253382"/>
            <a:ext cx="10798076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Monte Carlo Simulation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62376"/>
            <a:ext cx="3810000" cy="4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4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₹8,300 Cr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5141" y="576932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Min 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56598" y="4962376"/>
            <a:ext cx="3810149" cy="4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4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₹51,400 Cr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9649" y="576932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Max 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1105" y="4962376"/>
            <a:ext cx="3810149" cy="4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4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₹21,227 Cr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105" y="5683597"/>
            <a:ext cx="381014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Mean Valuation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5614" y="4962376"/>
            <a:ext cx="3810149" cy="47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4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₹18,559 Cr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18666" y="576932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Median 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6456164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 simulation shows a 75% probability that Zepto’s valuation exceeds ₹14,000 Cr.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354907"/>
            <a:ext cx="10610999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Visual Insights from Simulation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3826966"/>
            <a:ext cx="708720" cy="708720"/>
            <a:chOff x="0" y="0"/>
            <a:chExt cx="944960" cy="94496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55316" y="397624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Histogram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5316" y="4503539"/>
            <a:ext cx="691142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Bell curve with a right skew, indicating potential upside.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1105" y="3826966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84185" y="397624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CDF Curve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185" y="4503539"/>
            <a:ext cx="6911579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Confirms 75% probability of valuation &gt; ₹14,000 Cr.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6224290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55316" y="6373565"/>
            <a:ext cx="354850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Boxplot &amp; Violin Plot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316" y="6900863"/>
            <a:ext cx="691142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Reveals a tight median with a wide tail, showing variability.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21105" y="6224290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384185" y="637356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Sensitivity Heatmap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4185" y="6900863"/>
            <a:ext cx="691157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Low WACC + high growth leads to ₹40K+ Cr; high WACC + low growth leads to ~₹12K Cr.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20864"/>
            <a:ext cx="963647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Strategic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21555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For Investors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856261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Use ₹18,559 Cr (median) or ₹24,700 Cr (75th %ile) as negotiation points.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21555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For Company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4856261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Communicate upside using the simulation-backed valuation range.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21555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For Board/VCs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4856261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Plan burn rate, hiring, and funding rounds with scenario analysis.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2238" y="6442322"/>
            <a:ext cx="16303526" cy="1204764"/>
            <a:chOff x="0" y="0"/>
            <a:chExt cx="21738035" cy="16063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37954" cy="1606296"/>
            </a:xfrm>
            <a:custGeom>
              <a:avLst/>
              <a:gdLst/>
              <a:ahLst/>
              <a:cxnLst/>
              <a:rect r="r" b="b" t="t" l="l"/>
              <a:pathLst>
                <a:path h="1606296" w="2173795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1312" y="0"/>
                  </a:lnTo>
                  <a:cubicBezTo>
                    <a:pt x="21712681" y="0"/>
                    <a:pt x="21737954" y="25400"/>
                    <a:pt x="21737954" y="56642"/>
                  </a:cubicBezTo>
                  <a:lnTo>
                    <a:pt x="21737954" y="1549654"/>
                  </a:lnTo>
                  <a:cubicBezTo>
                    <a:pt x="21737954" y="1581023"/>
                    <a:pt x="21712554" y="1606296"/>
                    <a:pt x="21681312" y="1606296"/>
                  </a:cubicBezTo>
                  <a:lnTo>
                    <a:pt x="56642" y="1606296"/>
                  </a:lnTo>
                  <a:cubicBezTo>
                    <a:pt x="25273" y="1606296"/>
                    <a:pt x="0" y="1580896"/>
                    <a:pt x="0" y="1549654"/>
                  </a:cubicBezTo>
                  <a:close/>
                </a:path>
              </a:pathLst>
            </a:custGeom>
            <a:solidFill>
              <a:srgbClr val="450707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5755" y="6881961"/>
            <a:ext cx="354360" cy="283518"/>
            <a:chOff x="0" y="0"/>
            <a:chExt cx="472480" cy="37802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70" r="-8" b="-65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13632" y="6691907"/>
            <a:ext cx="1509861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Risk:</a:t>
            </a: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Valuation drops to ~₹10,700 Cr in 25% of cases. WACC and revenue sensitivity must be managed.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DAGsxZaKoqE</dc:identifier>
  <dcterms:modified xsi:type="dcterms:W3CDTF">2011-08-01T06:04:30Z</dcterms:modified>
  <cp:revision>1</cp:revision>
  <dc:title>Valuation-of-Zepto-Using-DCF-and-Monte-Carlo-Simulation.pptx</dc:title>
</cp:coreProperties>
</file>